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4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1" r:id="rId3"/>
    <p:sldId id="273" r:id="rId4"/>
    <p:sldId id="272" r:id="rId5"/>
    <p:sldId id="278" r:id="rId6"/>
    <p:sldId id="276" r:id="rId7"/>
    <p:sldId id="279" r:id="rId8"/>
    <p:sldId id="275" r:id="rId9"/>
    <p:sldId id="277" r:id="rId10"/>
    <p:sldId id="274" r:id="rId11"/>
    <p:sldId id="280" r:id="rId12"/>
    <p:sldId id="265" r:id="rId1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시작" id="{E75E278A-FF0E-49A4-B170-79828D63BBAD}">
          <p14:sldIdLst/>
        </p14:section>
        <p14:section name="디자인, 모핑, 주석 달기, 공동 작업, 입력하세요" id="{B9B51309-D148-4332-87C2-07BE32FBCA3B}">
          <p14:sldIdLst>
            <p14:sldId id="256"/>
            <p14:sldId id="271"/>
            <p14:sldId id="273"/>
            <p14:sldId id="272"/>
            <p14:sldId id="278"/>
            <p14:sldId id="276"/>
            <p14:sldId id="279"/>
            <p14:sldId id="275"/>
            <p14:sldId id="277"/>
            <p14:sldId id="274"/>
            <p14:sldId id="280"/>
            <p14:sldId id="265"/>
          </p14:sldIdLst>
        </p14:section>
        <p14:section name="자세한 정보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만든 이" initials="오전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241" autoAdjust="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>
        <p:guide orient="horz" pos="215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E6615A47-BAB8-40E2-A1ED-9E90A072AC00}" type="datetime1">
              <a:rPr lang="ko-KR" altLang="en-US">
                <a:latin typeface="+mj-ea"/>
                <a:ea typeface="+mj-ea"/>
              </a:rPr>
              <a:pPr rtl="0">
                <a:defRPr/>
              </a:pPr>
              <a:t>2020-06-08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9C679768-A2FC-4D08-91F6-8DCE6C566B36}" type="slidenum">
              <a:rPr lang="en-US" altLang="ko-KR">
                <a:latin typeface="+mj-ea"/>
                <a:ea typeface="+mj-ea"/>
              </a:rPr>
              <a:pPr rtl="0">
                <a:defRPr/>
              </a:p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C06A2C1-A9EB-4898-A387-106DFED4BED0}" type="datetime1">
              <a:rPr lang="ko-KR" altLang="en-US"/>
              <a:pPr lvl="0">
                <a:defRPr/>
              </a:pPr>
              <a:t>2020-06-08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 altLang="en-US"/>
              <a:t>마스터 텍스트 스타일을 편집하려면 클릭하세요</a:t>
            </a:r>
            <a:r>
              <a:rPr lang="en-US" altLang="ko-KR"/>
              <a:t>.</a:t>
            </a:r>
          </a:p>
          <a:p>
            <a:pPr lvl="1" rtl="0">
              <a:defRPr/>
            </a:pPr>
            <a:r>
              <a:rPr lang="ko-KR" altLang="en-US"/>
              <a:t>둘째 수준</a:t>
            </a:r>
          </a:p>
          <a:p>
            <a:pPr lvl="2" rtl="0">
              <a:defRPr/>
            </a:pPr>
            <a:r>
              <a:rPr lang="ko-KR" altLang="en-US"/>
              <a:t>셋째 수준</a:t>
            </a:r>
          </a:p>
          <a:p>
            <a:pPr lvl="3" rtl="0">
              <a:defRPr/>
            </a:pPr>
            <a:r>
              <a:rPr lang="ko-KR" altLang="en-US"/>
              <a:t>넷째 수준</a:t>
            </a:r>
          </a:p>
          <a:p>
            <a:pPr lvl="4" rtl="0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DF61EA0F-A667-4B49-8422-0062BC55E249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>
              <a:defRPr/>
            </a:pPr>
            <a:fld id="{DF61EA0F-A667-4B49-8422-0062BC55E249}" type="slidenum">
              <a:rPr lang="en-US" altLang="ko-KR"/>
              <a:pPr rtl="0"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6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EBB724D-71E1-4DCA-86A7-3E42B461DE10}" type="datetime1">
              <a:rPr lang="ko-KR" altLang="en-US" smtClean="0"/>
              <a:t>2020-06-08</a:t>
            </a:fld>
            <a:endParaRPr lang="ko-KR" altLang="en-US" dirty="0"/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마스터 텍스트 스타일을 편집하려면 클릭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두 번째 수준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세 번째 수준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네 번째 수준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ko-KR" altLang="en-US" sz="1800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64DCE5A-71AA-4BD9-B96E-5BE2121D3AB0}" type="datetime1">
              <a:rPr lang="ko-KR" altLang="en-US" smtClean="0"/>
              <a:t>2020-06-08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860EDB8-5305-433F-BE41-D7A86D811DB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cxnSp>
        <p:nvCxnSpPr>
          <p:cNvPr id="8" name="직선 연결선(S)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685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1430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6002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0574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1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1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            관리사무소 대표 모바일 전화</a:t>
            </a:r>
            <a:r>
              <a:rPr lang="en-US" altLang="ko-KR" sz="3600" dirty="0">
                <a:solidFill>
                  <a:schemeClr val="bg1"/>
                </a:solidFill>
              </a:rPr>
              <a:t/>
            </a:r>
            <a:br>
              <a:rPr lang="en-US" altLang="ko-KR" sz="3600" dirty="0">
                <a:solidFill>
                  <a:schemeClr val="bg1"/>
                </a:solidFill>
              </a:rPr>
            </a:br>
            <a:r>
              <a:rPr lang="en-US" altLang="ko-KR" sz="3600" dirty="0">
                <a:solidFill>
                  <a:schemeClr val="bg1"/>
                </a:solidFill>
              </a:rPr>
              <a:t>                    </a:t>
            </a:r>
            <a:r>
              <a:rPr lang="ko-KR" altLang="en-US" sz="4000" dirty="0">
                <a:solidFill>
                  <a:schemeClr val="bg1"/>
                </a:solidFill>
              </a:rPr>
              <a:t>공용 폰  소개</a:t>
            </a:r>
          </a:p>
        </p:txBody>
      </p:sp>
      <p:sp>
        <p:nvSpPr>
          <p:cNvPr id="3" name="부제 2"/>
          <p:cNvSpPr>
            <a:spLocks noGrp="1"/>
          </p:cNvSpPr>
          <p:nvPr>
            <p:ph type="subTitle" idx="4294967295"/>
          </p:nvPr>
        </p:nvSpPr>
        <p:spPr>
          <a:xfrm>
            <a:off x="1493975" y="2983027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ko-KR" altLang="en-US" sz="3200" dirty="0">
                <a:solidFill>
                  <a:schemeClr val="bg1"/>
                </a:solidFill>
              </a:rPr>
              <a:t>                     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1ABBEB2-9D61-49E2-884A-0EAB575D4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921" y="3724716"/>
            <a:ext cx="1913639" cy="5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7708393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관리사무소 대표 모바일 전화</a:t>
            </a:r>
            <a:r>
              <a:rPr lang="en-US" altLang="ko-KR" b="1" dirty="0"/>
              <a:t>(</a:t>
            </a:r>
            <a:r>
              <a:rPr lang="ko-KR" altLang="en-US" b="1" dirty="0" err="1"/>
              <a:t>공용폰</a:t>
            </a:r>
            <a:r>
              <a:rPr lang="en-US" altLang="ko-KR" b="1" dirty="0"/>
              <a:t>) </a:t>
            </a:r>
            <a:r>
              <a:rPr lang="ko-KR" altLang="en-US" b="1" dirty="0"/>
              <a:t>개요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04" y="1379410"/>
            <a:ext cx="10846880" cy="4659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4984" y="6038690"/>
            <a:ext cx="8582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latin typeface="Impact" panose="020B0806030902050204" pitchFamily="34" charset="0"/>
              </a:rPr>
              <a:t>► 관리사무소 대표 모바일 전화 </a:t>
            </a:r>
            <a:r>
              <a:rPr lang="en-US" altLang="ko-KR" sz="2800" dirty="0">
                <a:latin typeface="Impact" panose="020B0806030902050204" pitchFamily="34" charset="0"/>
              </a:rPr>
              <a:t>- </a:t>
            </a:r>
            <a:r>
              <a:rPr lang="ko-KR" altLang="en-US" sz="2800" dirty="0">
                <a:latin typeface="Impact" panose="020B0806030902050204" pitchFamily="34" charset="0"/>
              </a:rPr>
              <a:t>공용 폰이 있습니다</a:t>
            </a:r>
            <a:r>
              <a:rPr lang="en-US" altLang="ko-KR" sz="2800" dirty="0">
                <a:latin typeface="Impact" panose="020B0806030902050204" pitchFamily="34" charset="0"/>
              </a:rPr>
              <a:t>.</a:t>
            </a:r>
            <a:endParaRPr lang="ko-KR" altLang="en-US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72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관리사무소 대표 모바일 전화</a:t>
            </a:r>
            <a:r>
              <a:rPr lang="en-US" altLang="ko-KR" b="1" dirty="0"/>
              <a:t>(</a:t>
            </a:r>
            <a:r>
              <a:rPr lang="ko-KR" altLang="en-US" b="1" dirty="0"/>
              <a:t>공용 폰</a:t>
            </a:r>
            <a:r>
              <a:rPr lang="en-US" altLang="ko-KR" b="1" dirty="0"/>
              <a:t>)</a:t>
            </a:r>
            <a:r>
              <a:rPr lang="ko-KR" altLang="en-US" b="1" dirty="0"/>
              <a:t>의 용도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880" y="1424178"/>
            <a:ext cx="4133088" cy="4309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4904" y="1424178"/>
            <a:ext cx="7260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가</a:t>
            </a:r>
            <a:r>
              <a:rPr lang="en-US" altLang="ko-KR" sz="2000" dirty="0"/>
              <a:t>. </a:t>
            </a:r>
            <a:r>
              <a:rPr lang="ko-KR" altLang="en-US" sz="2000" dirty="0"/>
              <a:t>관리사무소 대표 모바일 전화 </a:t>
            </a:r>
            <a:r>
              <a:rPr lang="en-US" altLang="ko-KR" sz="2000" dirty="0"/>
              <a:t>– </a:t>
            </a:r>
            <a:r>
              <a:rPr lang="ko-KR" altLang="en-US" sz="2000" dirty="0"/>
              <a:t>신개념 통신 서비스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ko-KR" altLang="en-US" sz="2000" dirty="0"/>
              <a:t>나</a:t>
            </a:r>
            <a:r>
              <a:rPr lang="en-US" altLang="ko-KR" sz="2000" dirty="0"/>
              <a:t>. </a:t>
            </a:r>
            <a:r>
              <a:rPr lang="ko-KR" altLang="en-US" sz="2000" dirty="0"/>
              <a:t>관리 업무용 </a:t>
            </a:r>
            <a:r>
              <a:rPr lang="en-US" altLang="ko-KR" sz="2000" dirty="0"/>
              <a:t>app</a:t>
            </a:r>
            <a:r>
              <a:rPr lang="ko-KR" altLang="en-US" sz="2000" dirty="0"/>
              <a:t> 활용을 위한 디바이스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ko-KR" altLang="en-US" sz="2000" dirty="0"/>
              <a:t>다</a:t>
            </a:r>
            <a:r>
              <a:rPr lang="en-US" altLang="ko-KR" sz="2000" dirty="0"/>
              <a:t>. </a:t>
            </a:r>
            <a:r>
              <a:rPr lang="ko-KR" altLang="en-US" sz="2000" dirty="0"/>
              <a:t>출입 관제 폰</a:t>
            </a:r>
            <a:r>
              <a:rPr lang="en-US" altLang="ko-KR" sz="2000" dirty="0"/>
              <a:t> - </a:t>
            </a:r>
            <a:r>
              <a:rPr lang="ko-KR" altLang="en-US" sz="2000" dirty="0"/>
              <a:t>착신전환 및 원격 제어용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ko-KR" altLang="en-US" sz="2000" dirty="0"/>
              <a:t>라</a:t>
            </a:r>
            <a:r>
              <a:rPr lang="en-US" altLang="ko-KR" sz="2000" dirty="0"/>
              <a:t>. </a:t>
            </a:r>
            <a:r>
              <a:rPr lang="ko-KR" altLang="en-US" sz="2000" dirty="0"/>
              <a:t>경비 업무용 스마트폰  </a:t>
            </a:r>
            <a:r>
              <a:rPr lang="en-US" altLang="ko-KR" sz="2000" dirty="0"/>
              <a:t>- </a:t>
            </a:r>
            <a:r>
              <a:rPr lang="ko-KR" altLang="en-US" sz="2000" dirty="0"/>
              <a:t>순찰</a:t>
            </a:r>
            <a:r>
              <a:rPr lang="en-US" altLang="ko-KR" sz="2000" dirty="0"/>
              <a:t>app, </a:t>
            </a:r>
            <a:r>
              <a:rPr lang="ko-KR" altLang="en-US" sz="2000" dirty="0"/>
              <a:t>주차단속</a:t>
            </a:r>
            <a:r>
              <a:rPr lang="en-US" altLang="ko-KR" sz="2000" dirty="0"/>
              <a:t> app</a:t>
            </a:r>
          </a:p>
          <a:p>
            <a:endParaRPr lang="en-US" altLang="ko-K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구성 방안</a:t>
            </a:r>
            <a:endParaRPr lang="en-US" altLang="ko-KR" sz="28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2000" dirty="0"/>
          </a:p>
          <a:p>
            <a:r>
              <a:rPr lang="en-US" altLang="ko-KR" sz="2000" dirty="0"/>
              <a:t> 1. </a:t>
            </a:r>
            <a:r>
              <a:rPr lang="ko-KR" altLang="en-US" sz="2000" dirty="0"/>
              <a:t>대단지 </a:t>
            </a:r>
            <a:r>
              <a:rPr lang="en-US" altLang="ko-KR" sz="2000" dirty="0"/>
              <a:t>– </a:t>
            </a:r>
            <a:r>
              <a:rPr lang="ko-KR" altLang="en-US" sz="2000" dirty="0"/>
              <a:t>관리 업무용 폰,  출입 관제용 폰</a:t>
            </a:r>
            <a:r>
              <a:rPr lang="en-US" altLang="ko-KR" sz="2000" dirty="0"/>
              <a:t>, </a:t>
            </a:r>
            <a:r>
              <a:rPr lang="ko-KR" altLang="en-US" sz="2000" dirty="0"/>
              <a:t>경비  업무용 폰</a:t>
            </a:r>
            <a:r>
              <a:rPr lang="en-US" altLang="ko-KR" sz="2000" dirty="0"/>
              <a:t>,</a:t>
            </a:r>
          </a:p>
          <a:p>
            <a:r>
              <a:rPr lang="en-US" altLang="ko-KR" sz="2000" dirty="0"/>
              <a:t>                     </a:t>
            </a:r>
            <a:r>
              <a:rPr lang="ko-KR" altLang="en-US" sz="2000" dirty="0"/>
              <a:t>주차단속 전용 </a:t>
            </a:r>
            <a:r>
              <a:rPr lang="en-US" altLang="ko-KR" sz="2000" dirty="0"/>
              <a:t>APP</a:t>
            </a:r>
          </a:p>
          <a:p>
            <a:r>
              <a:rPr lang="en-US" altLang="ko-KR" sz="2000" dirty="0"/>
              <a:t> 2. </a:t>
            </a:r>
            <a:r>
              <a:rPr lang="ko-KR" altLang="en-US" sz="2000" dirty="0"/>
              <a:t>중 단지 </a:t>
            </a:r>
            <a:r>
              <a:rPr lang="en-US" altLang="ko-KR" sz="2000" dirty="0"/>
              <a:t>– </a:t>
            </a:r>
            <a:r>
              <a:rPr lang="ko-KR" altLang="en-US" sz="2000" dirty="0"/>
              <a:t>관리 업무용 폰</a:t>
            </a:r>
            <a:r>
              <a:rPr lang="en-US" altLang="ko-KR" sz="2000" dirty="0"/>
              <a:t>, </a:t>
            </a:r>
            <a:r>
              <a:rPr lang="ko-KR" altLang="en-US" sz="2000" dirty="0"/>
              <a:t>경비 업무용 폰</a:t>
            </a:r>
            <a:endParaRPr lang="en-US" altLang="ko-KR" sz="2000" dirty="0"/>
          </a:p>
          <a:p>
            <a:r>
              <a:rPr lang="en-US" altLang="ko-KR" sz="2000" dirty="0"/>
              <a:t> 3. </a:t>
            </a:r>
            <a:r>
              <a:rPr lang="ko-KR" altLang="en-US" sz="2000" dirty="0"/>
              <a:t>소 단지 </a:t>
            </a:r>
            <a:r>
              <a:rPr lang="en-US" altLang="ko-KR" sz="2000" dirty="0"/>
              <a:t>- </a:t>
            </a:r>
            <a:r>
              <a:rPr lang="ko-KR" altLang="en-US" sz="2000" dirty="0"/>
              <a:t> 주간에는 관리업무</a:t>
            </a:r>
            <a:r>
              <a:rPr lang="en-US" altLang="ko-KR" sz="2000" dirty="0"/>
              <a:t>, </a:t>
            </a:r>
            <a:r>
              <a:rPr lang="ko-KR" altLang="en-US" sz="2000" dirty="0"/>
              <a:t>야간에는 경비 업무용</a:t>
            </a:r>
            <a:endParaRPr lang="en-US" altLang="ko-KR" sz="2000" dirty="0"/>
          </a:p>
        </p:txBody>
      </p:sp>
      <p:sp>
        <p:nvSpPr>
          <p:cNvPr id="6" name="직사각형 5"/>
          <p:cNvSpPr/>
          <p:nvPr/>
        </p:nvSpPr>
        <p:spPr>
          <a:xfrm>
            <a:off x="652272" y="6038632"/>
            <a:ext cx="11472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 </a:t>
            </a:r>
            <a:r>
              <a:rPr lang="ko-KR" altLang="en-US" dirty="0">
                <a:solidFill>
                  <a:srgbClr val="FF0000"/>
                </a:solidFill>
              </a:rPr>
              <a:t>관리사무소 명의로는 폰 개통 불가하므로 관리사무소 대표자나 임직원 명의로 개통하거나 당사에서 개통 대행   </a:t>
            </a:r>
            <a:endParaRPr lang="en-US" altLang="ko-KR" dirty="0">
              <a:solidFill>
                <a:srgbClr val="FF0000"/>
              </a:solidFill>
            </a:endParaRPr>
          </a:p>
          <a:p>
            <a:endParaRPr lang="en-US" altLang="ko-K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1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관리사무소 대표 모바일 전화 </a:t>
            </a:r>
            <a:r>
              <a:rPr lang="en-US" altLang="ko-KR" b="1" dirty="0"/>
              <a:t>– </a:t>
            </a:r>
            <a:r>
              <a:rPr lang="ko-KR" altLang="en-US" b="1" dirty="0"/>
              <a:t>신개념 통신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1380744"/>
            <a:ext cx="1116482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가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전화 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문자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톡 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파일 전송</a:t>
            </a:r>
            <a:endParaRPr lang="en-US" altLang="ko-KR" sz="2400" b="1" dirty="0"/>
          </a:p>
          <a:p>
            <a:endParaRPr lang="en-US" altLang="ko-KR" sz="2000" dirty="0"/>
          </a:p>
          <a:p>
            <a:r>
              <a:rPr lang="en-US" altLang="ko-KR" sz="2000" dirty="0"/>
              <a:t>    1. </a:t>
            </a:r>
            <a:r>
              <a:rPr lang="ko-KR" altLang="en-US" sz="2000" dirty="0"/>
              <a:t>전화요금이 많이 나오는 단지는 스마트폰 무제한 요금제 </a:t>
            </a:r>
            <a:r>
              <a:rPr lang="en-US" altLang="ko-KR" sz="2000" dirty="0"/>
              <a:t>(44,000</a:t>
            </a:r>
            <a:r>
              <a:rPr lang="ko-KR" altLang="en-US" sz="2000" dirty="0"/>
              <a:t>원</a:t>
            </a:r>
            <a:r>
              <a:rPr lang="en-US" altLang="ko-KR" sz="2000" dirty="0"/>
              <a:t>~ )</a:t>
            </a:r>
            <a:r>
              <a:rPr lang="ko-KR" altLang="en-US" sz="2000" dirty="0"/>
              <a:t> 사용이 경제적 임</a:t>
            </a:r>
            <a:endParaRPr lang="en-US" altLang="ko-KR" sz="2000" dirty="0"/>
          </a:p>
          <a:p>
            <a:r>
              <a:rPr lang="en-US" altLang="ko-KR" sz="2000" dirty="0"/>
              <a:t>    2. </a:t>
            </a:r>
            <a:r>
              <a:rPr lang="ko-KR" altLang="en-US" sz="2000" dirty="0"/>
              <a:t>전화 통화량이  많아 민원이 발생하면 공용 폰을 사용하여 통화량을 분산시키고 톡이나  </a:t>
            </a:r>
            <a:endParaRPr lang="en-US" altLang="ko-KR" sz="2000" dirty="0"/>
          </a:p>
          <a:p>
            <a:r>
              <a:rPr lang="en-US" altLang="ko-KR" sz="2000" dirty="0"/>
              <a:t>      </a:t>
            </a:r>
            <a:r>
              <a:rPr lang="ko-KR" altLang="en-US" sz="2000" dirty="0"/>
              <a:t>  문자를  활용 다양한 커뮤니케이션 채널 운용 필요함</a:t>
            </a:r>
            <a:r>
              <a:rPr lang="en-US" altLang="ko-KR" sz="2000" dirty="0"/>
              <a:t> </a:t>
            </a:r>
          </a:p>
          <a:p>
            <a:r>
              <a:rPr lang="en-US" altLang="ko-KR" sz="2000" dirty="0"/>
              <a:t>    3. </a:t>
            </a:r>
            <a:r>
              <a:rPr lang="ko-KR" altLang="en-US" sz="2000" dirty="0"/>
              <a:t>카카오 톡이나 문자를 활용 입주민과 고지서 등 파일을 주고 받으면 편리함</a:t>
            </a:r>
            <a:endParaRPr lang="en-US" altLang="ko-KR" sz="2000" dirty="0"/>
          </a:p>
          <a:p>
            <a:r>
              <a:rPr lang="en-US" altLang="ko-KR" sz="2000" dirty="0"/>
              <a:t>    4. </a:t>
            </a:r>
            <a:r>
              <a:rPr lang="ko-KR" altLang="en-US" sz="2000" dirty="0"/>
              <a:t>무제한 요금제</a:t>
            </a:r>
            <a:r>
              <a:rPr lang="en-US" altLang="ko-KR" sz="2000" dirty="0"/>
              <a:t>(49,000)</a:t>
            </a:r>
            <a:r>
              <a:rPr lang="ko-KR" altLang="en-US" sz="2000" dirty="0"/>
              <a:t>의 경우 </a:t>
            </a:r>
            <a:r>
              <a:rPr lang="en-US" altLang="ko-KR" sz="2000" dirty="0"/>
              <a:t>1</a:t>
            </a:r>
            <a:r>
              <a:rPr lang="ko-KR" altLang="en-US" sz="2000" dirty="0"/>
              <a:t>회 </a:t>
            </a:r>
            <a:r>
              <a:rPr lang="en-US" altLang="ko-KR" sz="2000" dirty="0"/>
              <a:t>150</a:t>
            </a:r>
            <a:r>
              <a:rPr lang="ko-KR" altLang="en-US" sz="2000" dirty="0"/>
              <a:t>건</a:t>
            </a:r>
            <a:r>
              <a:rPr lang="en-US" altLang="ko-KR" sz="2000" dirty="0"/>
              <a:t>, </a:t>
            </a:r>
            <a:r>
              <a:rPr lang="ko-KR" altLang="en-US" sz="2000" dirty="0"/>
              <a:t>매월 </a:t>
            </a:r>
            <a:r>
              <a:rPr lang="en-US" altLang="ko-KR" sz="2000" dirty="0"/>
              <a:t>10</a:t>
            </a:r>
            <a:r>
              <a:rPr lang="ko-KR" altLang="en-US" sz="2000" dirty="0"/>
              <a:t>회 총 </a:t>
            </a:r>
            <a:r>
              <a:rPr lang="en-US" altLang="ko-KR" sz="2000" dirty="0"/>
              <a:t>1500</a:t>
            </a:r>
            <a:r>
              <a:rPr lang="ko-KR" altLang="en-US" sz="2000" dirty="0"/>
              <a:t>건 무료 발송</a:t>
            </a:r>
            <a:r>
              <a:rPr lang="en-US" altLang="ko-KR" sz="2000" dirty="0"/>
              <a:t>, </a:t>
            </a:r>
            <a:r>
              <a:rPr lang="ko-KR" altLang="en-US" sz="2000" dirty="0"/>
              <a:t>이를 문자비용으로</a:t>
            </a:r>
            <a:endParaRPr lang="en-US" altLang="ko-KR" sz="2000" dirty="0"/>
          </a:p>
          <a:p>
            <a:r>
              <a:rPr lang="ko-KR" altLang="en-US" sz="2000" dirty="0"/>
              <a:t>        환산하면 문자 발송 건당 </a:t>
            </a:r>
            <a:r>
              <a:rPr lang="en-US" altLang="ko-KR" sz="2000" dirty="0"/>
              <a:t>33</a:t>
            </a:r>
            <a:r>
              <a:rPr lang="ko-KR" altLang="en-US" sz="2000" dirty="0"/>
              <a:t>원</a:t>
            </a:r>
            <a:r>
              <a:rPr lang="en-US" altLang="ko-KR" sz="2000" dirty="0"/>
              <a:t>(</a:t>
            </a:r>
            <a:r>
              <a:rPr lang="ko-KR" altLang="en-US" sz="2000" dirty="0"/>
              <a:t>장문</a:t>
            </a:r>
            <a:r>
              <a:rPr lang="en-US" altLang="ko-KR" sz="2000" dirty="0"/>
              <a:t>)</a:t>
            </a:r>
            <a:r>
              <a:rPr lang="ko-KR" altLang="en-US" sz="2000" dirty="0"/>
              <a:t> 적용 시 </a:t>
            </a:r>
            <a:r>
              <a:rPr lang="en-US" altLang="ko-KR" sz="2000" dirty="0"/>
              <a:t>1,500</a:t>
            </a:r>
            <a:r>
              <a:rPr lang="ko-KR" altLang="en-US" sz="2000" dirty="0"/>
              <a:t>건 </a:t>
            </a:r>
            <a:r>
              <a:rPr lang="en-US" altLang="ko-KR" sz="2000" dirty="0"/>
              <a:t>x 33</a:t>
            </a:r>
            <a:r>
              <a:rPr lang="ko-KR" altLang="en-US" sz="2000" dirty="0"/>
              <a:t>원 </a:t>
            </a:r>
            <a:r>
              <a:rPr lang="en-US" altLang="ko-KR" sz="2000" dirty="0"/>
              <a:t>= 49,500</a:t>
            </a:r>
            <a:r>
              <a:rPr lang="ko-KR" altLang="en-US" sz="2000" dirty="0"/>
              <a:t>원이므로 요금제보다</a:t>
            </a:r>
            <a:endParaRPr lang="en-US" altLang="ko-KR" sz="2000" dirty="0"/>
          </a:p>
          <a:p>
            <a:r>
              <a:rPr lang="en-US" altLang="ko-KR" sz="2000" dirty="0"/>
              <a:t>       </a:t>
            </a:r>
            <a:r>
              <a:rPr lang="ko-KR" altLang="en-US" sz="2000" dirty="0"/>
              <a:t>더 이득 임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ko-KR" altLang="en-US" sz="2400" b="1" dirty="0"/>
              <a:t>나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통화 매니저 </a:t>
            </a:r>
            <a:r>
              <a:rPr lang="en-US" altLang="ko-KR" sz="2400" b="1" dirty="0"/>
              <a:t>APP </a:t>
            </a:r>
            <a:r>
              <a:rPr lang="ko-KR" altLang="en-US" sz="2400" b="1" dirty="0"/>
              <a:t>활용</a:t>
            </a:r>
            <a:endParaRPr lang="en-US" altLang="ko-KR" sz="2400" b="1" dirty="0"/>
          </a:p>
          <a:p>
            <a:endParaRPr lang="en-US" altLang="ko-KR" sz="2000" dirty="0"/>
          </a:p>
          <a:p>
            <a:pPr fontAlgn="ctr"/>
            <a:r>
              <a:rPr lang="en-US" altLang="ko-KR" sz="2000" dirty="0"/>
              <a:t>     1.  </a:t>
            </a:r>
            <a:r>
              <a:rPr lang="ko-KR" altLang="en-US" sz="2000" dirty="0"/>
              <a:t>착신전화 서비스와 달리 </a:t>
            </a:r>
            <a:r>
              <a:rPr lang="en-US" altLang="ko-KR" sz="2000" dirty="0"/>
              <a:t>APP</a:t>
            </a:r>
            <a:r>
              <a:rPr lang="ko-KR" altLang="en-US" sz="2000" dirty="0"/>
              <a:t>을 통해 휴대폰으로 온 전화인지 사무실로 온 전화인지 미리 </a:t>
            </a:r>
            <a:endParaRPr lang="en-US" altLang="ko-KR" sz="2000" dirty="0"/>
          </a:p>
          <a:p>
            <a:pPr fontAlgn="ctr"/>
            <a:r>
              <a:rPr lang="en-US" altLang="ko-KR" sz="2000" dirty="0"/>
              <a:t>   </a:t>
            </a:r>
            <a:r>
              <a:rPr lang="ko-KR" altLang="en-US" sz="2000" dirty="0"/>
              <a:t>      확인</a:t>
            </a:r>
          </a:p>
          <a:p>
            <a:pPr fontAlgn="ctr"/>
            <a:r>
              <a:rPr lang="en-US" altLang="ko-KR" sz="2000" dirty="0"/>
              <a:t>     2. </a:t>
            </a:r>
            <a:r>
              <a:rPr lang="ko-KR" altLang="en-US" sz="2000" dirty="0"/>
              <a:t>별도의 설정 필요 없이 바로 휴대폰으로 당겨 받기</a:t>
            </a:r>
            <a:endParaRPr lang="en-US" altLang="ko-KR" sz="2000" dirty="0"/>
          </a:p>
          <a:p>
            <a:pPr fontAlgn="ctr"/>
            <a:endParaRPr lang="en-US" altLang="ko-KR" sz="2000" dirty="0"/>
          </a:p>
          <a:p>
            <a:pPr fontAlgn="ctr"/>
            <a:r>
              <a:rPr lang="en-US" altLang="ko-KR" sz="2000" dirty="0"/>
              <a:t>      </a:t>
            </a:r>
            <a:endParaRPr lang="ko-KR" altLang="en-US" sz="2000" dirty="0"/>
          </a:p>
          <a:p>
            <a:r>
              <a:rPr lang="en-US" altLang="ko-K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8015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4. </a:t>
            </a:r>
            <a:r>
              <a:rPr lang="ko-KR" altLang="en-US" b="1" dirty="0"/>
              <a:t>관리사무소 대표 모바일 전화</a:t>
            </a:r>
            <a:r>
              <a:rPr lang="en-US" altLang="ko-KR" b="1" dirty="0"/>
              <a:t>(</a:t>
            </a:r>
            <a:r>
              <a:rPr lang="ko-KR" altLang="en-US" b="1" dirty="0"/>
              <a:t>공용 폰</a:t>
            </a:r>
            <a:r>
              <a:rPr lang="en-US" altLang="ko-KR" b="1" dirty="0"/>
              <a:t>) – </a:t>
            </a:r>
            <a:r>
              <a:rPr lang="ko-KR" altLang="en-US" b="1" dirty="0"/>
              <a:t>관리 업무용 폰</a:t>
            </a:r>
            <a:r>
              <a:rPr lang="en-US" altLang="ko-KR" b="1" dirty="0"/>
              <a:t> 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13" y="1129745"/>
            <a:ext cx="11013306" cy="549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36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5. </a:t>
            </a:r>
            <a:r>
              <a:rPr lang="ko-KR" altLang="en-US" b="1" dirty="0"/>
              <a:t>관리사무소 대표 모바일 전화</a:t>
            </a:r>
            <a:r>
              <a:rPr lang="en-US" altLang="ko-KR" b="1" dirty="0"/>
              <a:t>(</a:t>
            </a:r>
            <a:r>
              <a:rPr lang="ko-KR" altLang="en-US" b="1" dirty="0"/>
              <a:t>공용 폰</a:t>
            </a:r>
            <a:r>
              <a:rPr lang="en-US" altLang="ko-KR" b="1" dirty="0"/>
              <a:t>)</a:t>
            </a:r>
            <a:r>
              <a:rPr lang="ko-KR" altLang="en-US" b="1" dirty="0"/>
              <a:t> </a:t>
            </a:r>
            <a:r>
              <a:rPr lang="en-US" altLang="ko-KR" b="1" dirty="0"/>
              <a:t>– </a:t>
            </a:r>
            <a:r>
              <a:rPr lang="ko-KR" altLang="en-US" b="1" dirty="0"/>
              <a:t>출입 관제</a:t>
            </a:r>
            <a:r>
              <a:rPr lang="en-US" altLang="ko-KR" b="1" dirty="0"/>
              <a:t> app </a:t>
            </a:r>
            <a:r>
              <a:rPr lang="ko-KR" altLang="en-US" b="1" dirty="0"/>
              <a:t> 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8354728" y="2675823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700" y="1298638"/>
            <a:ext cx="9318757" cy="42672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62" y="2543825"/>
            <a:ext cx="771638" cy="1419304"/>
          </a:xfrm>
          <a:prstGeom prst="rect">
            <a:avLst/>
          </a:prstGeom>
        </p:spPr>
      </p:pic>
      <p:cxnSp>
        <p:nvCxnSpPr>
          <p:cNvPr id="15" name="꺾인 연결선 14"/>
          <p:cNvCxnSpPr/>
          <p:nvPr/>
        </p:nvCxnSpPr>
        <p:spPr>
          <a:xfrm rot="10800000" flipV="1">
            <a:off x="1845701" y="2343164"/>
            <a:ext cx="476568" cy="38994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18"/>
          <p:cNvCxnSpPr/>
          <p:nvPr/>
        </p:nvCxnSpPr>
        <p:spPr>
          <a:xfrm>
            <a:off x="1459881" y="3941996"/>
            <a:ext cx="1610578" cy="84206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25"/>
          <p:cNvCxnSpPr/>
          <p:nvPr/>
        </p:nvCxnSpPr>
        <p:spPr>
          <a:xfrm>
            <a:off x="1732547" y="3349592"/>
            <a:ext cx="1097280" cy="423511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37397" y="5929161"/>
            <a:ext cx="1090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경비실 기 </a:t>
            </a:r>
            <a:r>
              <a:rPr lang="en-US" altLang="ko-KR" dirty="0"/>
              <a:t>&amp; </a:t>
            </a:r>
            <a:r>
              <a:rPr lang="ko-KR" altLang="en-US" dirty="0"/>
              <a:t>주차 차단기</a:t>
            </a:r>
            <a:r>
              <a:rPr lang="en-US" altLang="ko-KR" dirty="0"/>
              <a:t> VoIP </a:t>
            </a:r>
            <a:r>
              <a:rPr lang="ko-KR" altLang="en-US" dirty="0"/>
              <a:t>전화기 ► 공용 폰 착신 통화 ► 주차 차단기</a:t>
            </a:r>
            <a:r>
              <a:rPr lang="en-US" altLang="ko-KR" dirty="0"/>
              <a:t> &amp;</a:t>
            </a:r>
            <a:r>
              <a:rPr lang="ko-KR" altLang="en-US" dirty="0"/>
              <a:t> 공동 현관문 개방</a:t>
            </a:r>
            <a:r>
              <a:rPr lang="en-US" altLang="ko-KR" dirty="0"/>
              <a:t>(</a:t>
            </a:r>
            <a:r>
              <a:rPr lang="ko-KR" altLang="en-US" dirty="0"/>
              <a:t>공용 폰 </a:t>
            </a:r>
            <a:r>
              <a:rPr lang="en-US" altLang="ko-KR" dirty="0"/>
              <a:t>APP)</a:t>
            </a:r>
            <a:r>
              <a:rPr lang="ko-KR" altLang="en-US" dirty="0"/>
              <a:t>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4062" y="3941996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공용 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47975" y="3773103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로비 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70459" y="2204185"/>
            <a:ext cx="1684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경비실 기</a:t>
            </a:r>
            <a:r>
              <a:rPr lang="en-US" altLang="ko-KR" sz="1400" b="1" dirty="0"/>
              <a:t>/ VOIP</a:t>
            </a:r>
            <a:r>
              <a:rPr lang="ko-KR" altLang="en-US" sz="1400" b="1" dirty="0"/>
              <a:t>폰</a:t>
            </a:r>
          </a:p>
        </p:txBody>
      </p:sp>
    </p:spTree>
    <p:extLst>
      <p:ext uri="{BB962C8B-B14F-4D97-AF65-F5344CB8AC3E}">
        <p14:creationId xmlns:p14="http://schemas.microsoft.com/office/powerpoint/2010/main" val="930810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5-1. </a:t>
            </a:r>
            <a:r>
              <a:rPr lang="ko-KR" altLang="en-US" b="1" dirty="0"/>
              <a:t>관리사무소 대표 모바일 전화</a:t>
            </a:r>
            <a:r>
              <a:rPr lang="en-US" altLang="ko-KR" b="1" dirty="0"/>
              <a:t>(</a:t>
            </a:r>
            <a:r>
              <a:rPr lang="ko-KR" altLang="en-US" b="1" dirty="0"/>
              <a:t>공용 폰</a:t>
            </a:r>
            <a:r>
              <a:rPr lang="en-US" altLang="ko-KR" b="1" dirty="0"/>
              <a:t>)</a:t>
            </a:r>
            <a:r>
              <a:rPr lang="ko-KR" altLang="en-US" b="1" dirty="0"/>
              <a:t> </a:t>
            </a:r>
            <a:r>
              <a:rPr lang="en-US" altLang="ko-KR" b="1" dirty="0"/>
              <a:t>– </a:t>
            </a:r>
            <a:r>
              <a:rPr lang="ko-KR" altLang="en-US" b="1" dirty="0"/>
              <a:t>방문 차량 관리</a:t>
            </a:r>
            <a:r>
              <a:rPr lang="en-US" altLang="ko-KR" b="1" dirty="0"/>
              <a:t> </a:t>
            </a:r>
            <a:r>
              <a:rPr lang="ko-KR" altLang="en-US" b="1" dirty="0"/>
              <a:t> 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8354728" y="2675823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CF329CF-82C7-408D-9984-BB24181CA29A}"/>
              </a:ext>
            </a:extLst>
          </p:cNvPr>
          <p:cNvSpPr txBox="1"/>
          <p:nvPr/>
        </p:nvSpPr>
        <p:spPr>
          <a:xfrm>
            <a:off x="566926" y="1377731"/>
            <a:ext cx="11256266" cy="53245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000" dirty="0"/>
              <a:t>1. </a:t>
            </a:r>
            <a:r>
              <a:rPr lang="ko-KR" altLang="en-US" sz="2000" dirty="0"/>
              <a:t>방문 차량을 확실하게 관리하기 위해서는</a:t>
            </a:r>
            <a:endParaRPr lang="en-US" altLang="ko-KR" sz="2000" dirty="0"/>
          </a:p>
          <a:p>
            <a:pPr algn="just"/>
            <a:r>
              <a:rPr lang="en-US" altLang="ko-KR" sz="2000" dirty="0"/>
              <a:t>    3</a:t>
            </a:r>
            <a:r>
              <a:rPr lang="ko-KR" altLang="en-US" sz="2000" dirty="0"/>
              <a:t>가지 정보</a:t>
            </a:r>
            <a:r>
              <a:rPr lang="en-US" altLang="ko-KR" sz="2000" dirty="0"/>
              <a:t>(</a:t>
            </a:r>
            <a:r>
              <a:rPr lang="ko-KR" altLang="en-US" sz="2000" dirty="0"/>
              <a:t>방문차량 번호</a:t>
            </a:r>
            <a:r>
              <a:rPr lang="en-US" altLang="ko-KR" sz="2000" dirty="0"/>
              <a:t>, </a:t>
            </a:r>
            <a:r>
              <a:rPr lang="ko-KR" altLang="en-US" sz="2000" dirty="0"/>
              <a:t>연락처</a:t>
            </a:r>
            <a:r>
              <a:rPr lang="en-US" altLang="ko-KR" sz="2000" dirty="0"/>
              <a:t>, </a:t>
            </a:r>
            <a:r>
              <a:rPr lang="ko-KR" altLang="en-US" sz="2000" dirty="0"/>
              <a:t>방문하는</a:t>
            </a:r>
            <a:endParaRPr lang="en-US" altLang="ko-KR" sz="2000" dirty="0"/>
          </a:p>
          <a:p>
            <a:pPr algn="just"/>
            <a:r>
              <a:rPr lang="en-US" altLang="ko-KR" sz="2000" dirty="0"/>
              <a:t>    </a:t>
            </a:r>
            <a:r>
              <a:rPr lang="ko-KR" altLang="en-US" sz="2000" dirty="0"/>
              <a:t>동</a:t>
            </a:r>
            <a:r>
              <a:rPr lang="en-US" altLang="ko-KR" sz="2000" dirty="0"/>
              <a:t>,</a:t>
            </a:r>
            <a:r>
              <a:rPr lang="ko-KR" altLang="en-US" sz="2000" dirty="0"/>
              <a:t>호수</a:t>
            </a:r>
            <a:r>
              <a:rPr lang="en-US" altLang="ko-KR" sz="2000" dirty="0"/>
              <a:t>)</a:t>
            </a:r>
            <a:r>
              <a:rPr lang="ko-KR" altLang="en-US" sz="2000" dirty="0"/>
              <a:t>를 알아야 합니다</a:t>
            </a:r>
            <a:r>
              <a:rPr lang="en-US" altLang="ko-KR" sz="2000" dirty="0"/>
              <a:t>.</a:t>
            </a:r>
          </a:p>
          <a:p>
            <a:pPr algn="just"/>
            <a:endParaRPr lang="en-US" altLang="ko-KR" sz="2000" dirty="0"/>
          </a:p>
          <a:p>
            <a:pPr algn="just"/>
            <a:r>
              <a:rPr lang="ko-KR" altLang="en-US" sz="2000" dirty="0"/>
              <a:t>   가</a:t>
            </a:r>
            <a:r>
              <a:rPr lang="en-US" altLang="ko-KR" sz="2000" dirty="0"/>
              <a:t>. </a:t>
            </a:r>
            <a:r>
              <a:rPr lang="ko-KR" altLang="en-US" sz="2000" dirty="0"/>
              <a:t>방문 차량 번호  </a:t>
            </a:r>
            <a:r>
              <a:rPr lang="en-US" altLang="ko-KR" sz="2000" dirty="0"/>
              <a:t>- </a:t>
            </a:r>
            <a:r>
              <a:rPr lang="ko-KR" altLang="en-US" sz="2000" dirty="0"/>
              <a:t>주차 차단기 차량번호</a:t>
            </a:r>
            <a:endParaRPr lang="en-US" altLang="ko-KR" sz="2000" dirty="0"/>
          </a:p>
          <a:p>
            <a:pPr algn="just"/>
            <a:r>
              <a:rPr lang="en-US" altLang="ko-KR" sz="2000" dirty="0"/>
              <a:t>       </a:t>
            </a:r>
            <a:r>
              <a:rPr lang="ko-KR" altLang="en-US" sz="2000" dirty="0"/>
              <a:t> 인식카메라로 확보 가능</a:t>
            </a:r>
            <a:endParaRPr lang="en-US" altLang="ko-KR" sz="2000" dirty="0"/>
          </a:p>
          <a:p>
            <a:r>
              <a:rPr lang="en-US" altLang="ko-KR" sz="2000" dirty="0"/>
              <a:t>   </a:t>
            </a:r>
            <a:r>
              <a:rPr lang="ko-KR" altLang="en-US" sz="2000" dirty="0"/>
              <a:t>나</a:t>
            </a:r>
            <a:r>
              <a:rPr lang="en-US" altLang="ko-KR" sz="2000" dirty="0"/>
              <a:t>. </a:t>
            </a:r>
            <a:r>
              <a:rPr lang="ko-KR" altLang="en-US" sz="2000" dirty="0"/>
              <a:t>방문 차량 연락처 </a:t>
            </a:r>
            <a:endParaRPr lang="en-US" altLang="ko-KR" sz="2000" dirty="0"/>
          </a:p>
          <a:p>
            <a:r>
              <a:rPr lang="en-US" altLang="ko-KR" sz="2000" dirty="0"/>
              <a:t>       “</a:t>
            </a:r>
            <a:r>
              <a:rPr lang="ko-KR" altLang="en-US" sz="2000" dirty="0"/>
              <a:t>방문 차량 신고용 공용 폰 번호 안내</a:t>
            </a:r>
            <a:endParaRPr lang="en-US" altLang="ko-KR" sz="2000" dirty="0"/>
          </a:p>
          <a:p>
            <a:r>
              <a:rPr lang="en-US" altLang="ko-KR" sz="2000" dirty="0"/>
              <a:t>        (</a:t>
            </a:r>
            <a:r>
              <a:rPr lang="ko-KR" altLang="en-US" sz="2000" dirty="0"/>
              <a:t>우측 사진 참조</a:t>
            </a:r>
            <a:r>
              <a:rPr lang="en-US" altLang="ko-KR" sz="2000" dirty="0"/>
              <a:t>)</a:t>
            </a:r>
          </a:p>
          <a:p>
            <a:r>
              <a:rPr lang="ko-KR" altLang="en-US" sz="2000" dirty="0"/>
              <a:t>   다</a:t>
            </a:r>
            <a:r>
              <a:rPr lang="en-US" altLang="ko-KR" sz="2000" dirty="0"/>
              <a:t>. </a:t>
            </a:r>
            <a:r>
              <a:rPr lang="ko-KR" altLang="en-US" sz="2000" dirty="0"/>
              <a:t>공용 폰으로  방문자와 통화 시 </a:t>
            </a:r>
            <a:endParaRPr lang="en-US" altLang="ko-KR" sz="2000" dirty="0"/>
          </a:p>
          <a:p>
            <a:r>
              <a:rPr lang="en-US" altLang="ko-KR" sz="2000" dirty="0"/>
              <a:t>         </a:t>
            </a:r>
            <a:r>
              <a:rPr lang="ko-KR" altLang="en-US" sz="2000" dirty="0"/>
              <a:t>방문 동</a:t>
            </a:r>
            <a:r>
              <a:rPr lang="en-US" altLang="ko-KR" sz="2000" dirty="0"/>
              <a:t>, </a:t>
            </a:r>
            <a:r>
              <a:rPr lang="ko-KR" altLang="en-US" sz="2000" dirty="0"/>
              <a:t>호수 만 확인하고</a:t>
            </a:r>
            <a:endParaRPr lang="en-US" altLang="ko-KR" sz="2000" dirty="0"/>
          </a:p>
          <a:p>
            <a:r>
              <a:rPr lang="en-US" altLang="ko-KR" sz="2000" dirty="0"/>
              <a:t>         </a:t>
            </a:r>
            <a:r>
              <a:rPr lang="ko-KR" altLang="en-US" sz="2000" dirty="0"/>
              <a:t>바로 차단기를 개방</a:t>
            </a:r>
            <a:r>
              <a:rPr lang="en-US" altLang="ko-KR" sz="2000" dirty="0"/>
              <a:t>(</a:t>
            </a:r>
            <a:r>
              <a:rPr lang="ko-KR" altLang="en-US" sz="2000" dirty="0"/>
              <a:t>원격 가능</a:t>
            </a:r>
            <a:r>
              <a:rPr lang="en-US" altLang="ko-KR" sz="2000" dirty="0"/>
              <a:t>).</a:t>
            </a:r>
          </a:p>
          <a:p>
            <a:endParaRPr lang="en-US" altLang="ko-KR" sz="2000" dirty="0"/>
          </a:p>
          <a:p>
            <a:r>
              <a:rPr lang="en-US" altLang="ko-KR" sz="2000" dirty="0"/>
              <a:t>2. </a:t>
            </a:r>
            <a:r>
              <a:rPr lang="ko-KR" altLang="en-US" sz="2000" b="1" dirty="0"/>
              <a:t>확보된 방문 차량 정보를 방문 세대와 통화로 </a:t>
            </a:r>
            <a:endParaRPr lang="en-US" altLang="ko-KR" sz="2000" b="1" dirty="0"/>
          </a:p>
          <a:p>
            <a:r>
              <a:rPr lang="en-US" altLang="ko-KR" sz="2000" b="1" dirty="0"/>
              <a:t>    </a:t>
            </a:r>
            <a:r>
              <a:rPr lang="ko-KR" altLang="en-US" sz="2000" b="1" dirty="0"/>
              <a:t>확인 후 허위 방문 차량으로 판명 시 추적하여</a:t>
            </a:r>
            <a:endParaRPr lang="en-US" altLang="ko-KR" sz="2000" b="1" dirty="0"/>
          </a:p>
          <a:p>
            <a:r>
              <a:rPr lang="en-US" altLang="ko-KR" sz="2000" b="1" dirty="0"/>
              <a:t>   </a:t>
            </a:r>
            <a:r>
              <a:rPr lang="ko-KR" altLang="en-US" sz="2000" b="1" dirty="0"/>
              <a:t> 퇴거 조치</a:t>
            </a:r>
            <a:r>
              <a:rPr lang="en-US" altLang="ko-KR" sz="2000" b="1" dirty="0"/>
              <a:t>/ </a:t>
            </a:r>
            <a:r>
              <a:rPr lang="ko-KR" altLang="en-US" sz="2000" b="1" dirty="0"/>
              <a:t>블랙리스트 관리</a:t>
            </a:r>
            <a:endParaRPr lang="en-US" altLang="ko-KR" sz="2000" b="1" dirty="0"/>
          </a:p>
          <a:p>
            <a:endParaRPr lang="en-US" altLang="ko-KR" sz="20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691C4C-2722-46B3-800A-5E86CC390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760" y="2072640"/>
            <a:ext cx="516331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77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8050" y="50891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6. </a:t>
            </a:r>
            <a:r>
              <a:rPr lang="ko-KR" altLang="en-US" b="1" dirty="0"/>
              <a:t>경비 업무용 공용 폰 </a:t>
            </a:r>
            <a:r>
              <a:rPr lang="en-US" altLang="ko-KR" b="1" dirty="0"/>
              <a:t>– </a:t>
            </a:r>
            <a:r>
              <a:rPr lang="ko-KR" altLang="en-US" b="1" dirty="0"/>
              <a:t>주차단속</a:t>
            </a:r>
            <a:r>
              <a:rPr lang="en-US" altLang="ko-KR" b="1" dirty="0"/>
              <a:t>(APP)</a:t>
            </a:r>
            <a:endParaRPr lang="ko-KR" altLang="en-US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436110-3D73-4FC2-B905-94FBEDCC9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73" y="1321154"/>
            <a:ext cx="10526713" cy="214312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41CDB4B-C342-4516-A014-4AE826697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73" y="3655688"/>
            <a:ext cx="1052671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46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6" y="489665"/>
            <a:ext cx="10168130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7. </a:t>
            </a:r>
            <a:r>
              <a:rPr lang="ko-KR" altLang="en-US" b="1" dirty="0"/>
              <a:t>경비 업무용 공용 폰 </a:t>
            </a:r>
            <a:r>
              <a:rPr lang="en-US" altLang="ko-KR" b="1" dirty="0"/>
              <a:t>– </a:t>
            </a:r>
            <a:r>
              <a:rPr lang="ko-KR" altLang="en-US" b="1" dirty="0"/>
              <a:t>모바일 순찰 </a:t>
            </a:r>
            <a:r>
              <a:rPr lang="en-US" altLang="ko-KR" b="1" dirty="0"/>
              <a:t>APP </a:t>
            </a:r>
            <a:endParaRPr lang="ko-KR" altLang="en-US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617098"/>
              </p:ext>
            </p:extLst>
          </p:nvPr>
        </p:nvGraphicFramePr>
        <p:xfrm>
          <a:off x="826808" y="2225449"/>
          <a:ext cx="10473250" cy="4391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023">
                  <a:extLst>
                    <a:ext uri="{9D8B030D-6E8A-4147-A177-3AD203B41FA5}">
                      <a16:colId xmlns:a16="http://schemas.microsoft.com/office/drawing/2014/main" val="2250076710"/>
                    </a:ext>
                  </a:extLst>
                </a:gridCol>
                <a:gridCol w="7621227">
                  <a:extLst>
                    <a:ext uri="{9D8B030D-6E8A-4147-A177-3AD203B41FA5}">
                      <a16:colId xmlns:a16="http://schemas.microsoft.com/office/drawing/2014/main" val="801949651"/>
                    </a:ext>
                  </a:extLst>
                </a:gridCol>
              </a:tblGrid>
              <a:tr h="2195676"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637487"/>
                  </a:ext>
                </a:extLst>
              </a:tr>
              <a:tr h="219567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637849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08" y="2201954"/>
            <a:ext cx="3090672" cy="443834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483" y="2341149"/>
            <a:ext cx="7228573" cy="20098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482" y="4466723"/>
            <a:ext cx="7228574" cy="20813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3275" y="1568917"/>
            <a:ext cx="1035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스마트폰으로 주요 순찰 지점에 부착된 초소 칩</a:t>
            </a:r>
            <a:r>
              <a:rPr lang="en-US" altLang="ko-KR" dirty="0"/>
              <a:t>(NFC)</a:t>
            </a:r>
            <a:r>
              <a:rPr lang="ko-KR" altLang="en-US" dirty="0"/>
              <a:t>을 태그 하면 순찰 기록이 자동으로 서버에 저장  </a:t>
            </a:r>
          </a:p>
        </p:txBody>
      </p:sp>
    </p:spTree>
    <p:extLst>
      <p:ext uri="{BB962C8B-B14F-4D97-AF65-F5344CB8AC3E}">
        <p14:creationId xmlns:p14="http://schemas.microsoft.com/office/powerpoint/2010/main" val="174231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5" y="489665"/>
            <a:ext cx="11192683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8. </a:t>
            </a:r>
            <a:r>
              <a:rPr lang="ko-KR" altLang="en-US" b="1" dirty="0"/>
              <a:t>공용 폰의 용도  </a:t>
            </a:r>
            <a:r>
              <a:rPr lang="en-US" altLang="ko-KR" b="1" dirty="0"/>
              <a:t>-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그룹통화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(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원격 전화 회의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+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무전 기능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F2D6EA-A4EE-44D8-AF37-0036B15EC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8139" y="-871870"/>
            <a:ext cx="1405622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525233-76FC-4746-9BFF-79AE0DE1B51B}"/>
              </a:ext>
            </a:extLst>
          </p:cNvPr>
          <p:cNvSpPr txBox="1"/>
          <p:nvPr/>
        </p:nvSpPr>
        <p:spPr>
          <a:xfrm>
            <a:off x="7389626" y="1346790"/>
            <a:ext cx="436998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/>
              <a:t>KT </a:t>
            </a:r>
            <a:r>
              <a:rPr lang="ko-KR" altLang="en-US" sz="1600" dirty="0"/>
              <a:t>기업전용 톡 모바일 버전의 주 기능 중</a:t>
            </a:r>
            <a:endParaRPr lang="en-US" altLang="ko-KR" sz="1600" dirty="0"/>
          </a:p>
          <a:p>
            <a:r>
              <a:rPr lang="ko-KR" altLang="en-US" sz="1600" dirty="0"/>
              <a:t>    하나로 </a:t>
            </a:r>
            <a:r>
              <a:rPr lang="en-US" altLang="ko-KR" sz="1600" dirty="0"/>
              <a:t>KT </a:t>
            </a:r>
            <a:r>
              <a:rPr lang="ko-KR" altLang="en-US" sz="1600" dirty="0"/>
              <a:t>기업전용 톡 신청</a:t>
            </a:r>
            <a:r>
              <a:rPr lang="en-US" altLang="ko-KR" sz="1600" dirty="0"/>
              <a:t>(</a:t>
            </a:r>
            <a:r>
              <a:rPr lang="ko-KR" altLang="en-US" sz="1600" dirty="0"/>
              <a:t>사용</a:t>
            </a:r>
            <a:r>
              <a:rPr lang="en-US" altLang="ko-KR" sz="1600" dirty="0"/>
              <a:t>) </a:t>
            </a:r>
            <a:r>
              <a:rPr lang="ko-KR" altLang="en-US" sz="1600" dirty="0"/>
              <a:t>시 무료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en-US" altLang="ko-KR" sz="1400" dirty="0">
                <a:solidFill>
                  <a:srgbClr val="00B0F0"/>
                </a:solidFill>
              </a:rPr>
              <a:t>* KT </a:t>
            </a:r>
            <a:r>
              <a:rPr lang="ko-KR" altLang="en-US" sz="1400" dirty="0">
                <a:solidFill>
                  <a:srgbClr val="00B0F0"/>
                </a:solidFill>
              </a:rPr>
              <a:t>기업전용 톡 이용료 </a:t>
            </a:r>
            <a:r>
              <a:rPr lang="en-US" altLang="ko-KR" sz="1400" dirty="0">
                <a:solidFill>
                  <a:srgbClr val="00B0F0"/>
                </a:solidFill>
              </a:rPr>
              <a:t>1</a:t>
            </a:r>
            <a:r>
              <a:rPr lang="ko-KR" altLang="en-US" sz="1400" dirty="0">
                <a:solidFill>
                  <a:srgbClr val="00B0F0"/>
                </a:solidFill>
              </a:rPr>
              <a:t>인당 월 </a:t>
            </a:r>
            <a:r>
              <a:rPr lang="en-US" altLang="ko-KR" sz="1400" dirty="0">
                <a:solidFill>
                  <a:srgbClr val="00B0F0"/>
                </a:solidFill>
              </a:rPr>
              <a:t>4,400</a:t>
            </a:r>
            <a:r>
              <a:rPr lang="ko-KR" altLang="en-US" sz="1400" dirty="0">
                <a:solidFill>
                  <a:srgbClr val="00B0F0"/>
                </a:solidFill>
              </a:rPr>
              <a:t>원</a:t>
            </a:r>
            <a:endParaRPr lang="en-US" altLang="ko-KR" sz="1400" dirty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>
              <a:solidFill>
                <a:srgbClr val="00B0F0"/>
              </a:solidFill>
            </a:endParaRPr>
          </a:p>
          <a:p>
            <a:r>
              <a:rPr lang="en-US" altLang="ko-KR" sz="1600" dirty="0"/>
              <a:t>2.  </a:t>
            </a:r>
            <a:r>
              <a:rPr lang="ko-KR" altLang="en-US" sz="1600" dirty="0"/>
              <a:t>관리사무소 직원 끼리  원격 전화 통화</a:t>
            </a:r>
            <a:endParaRPr lang="en-US" altLang="ko-KR" sz="1600" dirty="0"/>
          </a:p>
          <a:p>
            <a:r>
              <a:rPr lang="en-US" altLang="ko-KR" sz="1600" dirty="0"/>
              <a:t>     </a:t>
            </a:r>
            <a:r>
              <a:rPr lang="ko-KR" altLang="en-US" sz="1600" dirty="0"/>
              <a:t>경비원 대상으로는 무전 기능으로</a:t>
            </a:r>
            <a:endParaRPr lang="en-US" altLang="ko-KR" sz="1600" dirty="0"/>
          </a:p>
          <a:p>
            <a:endParaRPr lang="en-US" altLang="ko-KR" sz="1600" dirty="0"/>
          </a:p>
          <a:p>
            <a:pPr marL="342900" indent="-342900">
              <a:buAutoNum type="arabicPeriod" startAt="3"/>
            </a:pPr>
            <a:r>
              <a:rPr lang="ko-KR" altLang="en-US" sz="1600" dirty="0"/>
              <a:t>관리사무소 조직도를 기반으로 직원 전체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ko-KR" altLang="en-US" sz="1600" dirty="0"/>
              <a:t>부서별</a:t>
            </a:r>
            <a:r>
              <a:rPr lang="en-US" altLang="ko-KR" sz="1600" dirty="0"/>
              <a:t>, </a:t>
            </a:r>
            <a:r>
              <a:rPr lang="ko-KR" altLang="en-US" sz="1600" dirty="0"/>
              <a:t>특정 직원 등 그룹별로 초청</a:t>
            </a:r>
            <a:r>
              <a:rPr lang="en-US" altLang="ko-KR" sz="1600" dirty="0"/>
              <a:t>(</a:t>
            </a:r>
            <a:r>
              <a:rPr lang="ko-KR" altLang="en-US" sz="1600" dirty="0"/>
              <a:t>지정</a:t>
            </a:r>
            <a:r>
              <a:rPr lang="en-US" altLang="ko-KR" sz="1600" dirty="0"/>
              <a:t>)</a:t>
            </a:r>
          </a:p>
          <a:p>
            <a:endParaRPr lang="en-US" altLang="ko-KR" sz="1600" dirty="0"/>
          </a:p>
          <a:p>
            <a:pPr marL="342900" indent="-342900">
              <a:buAutoNum type="arabicPeriod" startAt="4"/>
            </a:pPr>
            <a:r>
              <a:rPr lang="ko-KR" altLang="en-US" sz="1600" dirty="0"/>
              <a:t>그룹통화 기능은  </a:t>
            </a:r>
            <a:r>
              <a:rPr lang="en-US" altLang="ko-KR" sz="1600" dirty="0"/>
              <a:t>LTE </a:t>
            </a:r>
            <a:r>
              <a:rPr lang="ko-KR" altLang="en-US" sz="1600" dirty="0"/>
              <a:t>권역이면 어디서나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ko-KR" altLang="en-US" sz="1600" dirty="0"/>
              <a:t>고음질의 동시 통화가 되므로 무전기 구입</a:t>
            </a:r>
            <a:endParaRPr lang="en-US" altLang="ko-KR" sz="1600" dirty="0"/>
          </a:p>
          <a:p>
            <a:r>
              <a:rPr lang="en-US" altLang="ko-KR" sz="1600" dirty="0"/>
              <a:t>       </a:t>
            </a:r>
            <a:r>
              <a:rPr lang="ko-KR" altLang="en-US" sz="1600" dirty="0"/>
              <a:t>없이 편리하게 무전으로 업무 수행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5.  </a:t>
            </a:r>
            <a:r>
              <a:rPr lang="ko-KR" altLang="en-US" sz="1600" dirty="0"/>
              <a:t>기업전용 톡은 통화 기능 뿐 아니라 직원 간</a:t>
            </a:r>
            <a:endParaRPr lang="en-US" altLang="ko-KR" sz="1600" dirty="0"/>
          </a:p>
          <a:p>
            <a:r>
              <a:rPr lang="en-US" altLang="ko-KR" sz="1600" dirty="0"/>
              <a:t>     </a:t>
            </a:r>
            <a:r>
              <a:rPr lang="ko-KR" altLang="en-US" sz="1600" dirty="0"/>
              <a:t>협업을 위한 메신저 기반의 그룹웨어 기능</a:t>
            </a:r>
            <a:endParaRPr lang="en-US" altLang="ko-KR" sz="1600" dirty="0"/>
          </a:p>
          <a:p>
            <a:r>
              <a:rPr lang="en-US" altLang="ko-KR" sz="1600" dirty="0"/>
              <a:t>  </a:t>
            </a:r>
          </a:p>
          <a:p>
            <a:pPr marL="342900" indent="-342900">
              <a:buAutoNum type="arabicPeriod" startAt="6"/>
            </a:pPr>
            <a:r>
              <a:rPr lang="ko-KR" altLang="en-US" sz="1600" dirty="0"/>
              <a:t>경비원은 공용 폰 대신 본인 핸드폰에 </a:t>
            </a:r>
            <a:r>
              <a:rPr lang="en-US" altLang="ko-KR" sz="1600" dirty="0"/>
              <a:t>APP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r>
              <a:rPr lang="en-US" altLang="ko-KR" sz="1600" dirty="0"/>
              <a:t>      </a:t>
            </a:r>
            <a:r>
              <a:rPr lang="ko-KR" altLang="en-US" sz="1600" dirty="0"/>
              <a:t>설치 후 이용 가능</a:t>
            </a:r>
            <a:r>
              <a:rPr lang="en-US" altLang="ko-KR" sz="1600" dirty="0"/>
              <a:t>    </a:t>
            </a:r>
            <a:endParaRPr lang="ko-KR" altLang="en-US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E74A94-28FA-47D3-9FE8-F66684C95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04" y="1652972"/>
            <a:ext cx="6669700" cy="40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3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6925" y="489665"/>
            <a:ext cx="11192683" cy="640080"/>
          </a:xfrm>
        </p:spPr>
        <p:txBody>
          <a:bodyPr>
            <a:normAutofit/>
          </a:bodyPr>
          <a:lstStyle/>
          <a:p>
            <a:r>
              <a:rPr lang="en-US" altLang="ko-KR" b="1" dirty="0"/>
              <a:t>9. </a:t>
            </a:r>
            <a:r>
              <a:rPr lang="ko-KR" altLang="en-US" b="1" dirty="0"/>
              <a:t>공용 폰 공급가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F2D6EA-A4EE-44D8-AF37-0036B15EC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8139" y="-871870"/>
            <a:ext cx="1405622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DF7F6688-DE20-4801-B2EB-15A373A97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782801"/>
              </p:ext>
            </p:extLst>
          </p:nvPr>
        </p:nvGraphicFramePr>
        <p:xfrm>
          <a:off x="803305" y="1690009"/>
          <a:ext cx="10812330" cy="178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055">
                  <a:extLst>
                    <a:ext uri="{9D8B030D-6E8A-4147-A177-3AD203B41FA5}">
                      <a16:colId xmlns:a16="http://schemas.microsoft.com/office/drawing/2014/main" val="1117503186"/>
                    </a:ext>
                  </a:extLst>
                </a:gridCol>
                <a:gridCol w="1760796">
                  <a:extLst>
                    <a:ext uri="{9D8B030D-6E8A-4147-A177-3AD203B41FA5}">
                      <a16:colId xmlns:a16="http://schemas.microsoft.com/office/drawing/2014/main" val="180415682"/>
                    </a:ext>
                  </a:extLst>
                </a:gridCol>
                <a:gridCol w="2737774">
                  <a:extLst>
                    <a:ext uri="{9D8B030D-6E8A-4147-A177-3AD203B41FA5}">
                      <a16:colId xmlns:a16="http://schemas.microsoft.com/office/drawing/2014/main" val="826032854"/>
                    </a:ext>
                  </a:extLst>
                </a:gridCol>
                <a:gridCol w="1210111">
                  <a:extLst>
                    <a:ext uri="{9D8B030D-6E8A-4147-A177-3AD203B41FA5}">
                      <a16:colId xmlns:a16="http://schemas.microsoft.com/office/drawing/2014/main" val="4125135065"/>
                    </a:ext>
                  </a:extLst>
                </a:gridCol>
                <a:gridCol w="3301594">
                  <a:extLst>
                    <a:ext uri="{9D8B030D-6E8A-4147-A177-3AD203B41FA5}">
                      <a16:colId xmlns:a16="http://schemas.microsoft.com/office/drawing/2014/main" val="8367136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단말기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단말기 가격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요금제</a:t>
                      </a: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추천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공급가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383639"/>
                  </a:ext>
                </a:extLst>
              </a:tr>
              <a:tr h="3190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삼성 </a:t>
                      </a:r>
                      <a:r>
                        <a:rPr lang="en-US" altLang="ko-KR" sz="1400" dirty="0"/>
                        <a:t>J2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294,000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49,000 </a:t>
                      </a:r>
                      <a:r>
                        <a:rPr lang="ko-KR" altLang="en-US" sz="1400" dirty="0"/>
                        <a:t>데이터</a:t>
                      </a:r>
                      <a:r>
                        <a:rPr lang="en-US" altLang="ko-KR" sz="1400" dirty="0"/>
                        <a:t>ON </a:t>
                      </a:r>
                      <a:r>
                        <a:rPr lang="ko-KR" altLang="en-US" sz="1400" dirty="0"/>
                        <a:t>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47,951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무제한 요금제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49775"/>
                  </a:ext>
                </a:extLst>
              </a:tr>
              <a:tr h="3190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삼성 </a:t>
                      </a:r>
                      <a:r>
                        <a:rPr lang="en-US" altLang="ko-KR" sz="1400" dirty="0"/>
                        <a:t>A 30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349,800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데이터 </a:t>
                      </a:r>
                      <a:r>
                        <a:rPr lang="en-US" altLang="ko-KR" sz="1400" dirty="0"/>
                        <a:t>49,000 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48,800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추가요금 걱정 없는 요금제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920526"/>
                  </a:ext>
                </a:extLst>
              </a:tr>
              <a:tr h="31908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LG X4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297,000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49,000 </a:t>
                      </a:r>
                      <a:r>
                        <a:rPr lang="ko-KR" altLang="en-US" sz="1400" dirty="0"/>
                        <a:t>무제한 요금제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46,470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추가요금 걱정 없는 요금제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541110"/>
                  </a:ext>
                </a:extLst>
              </a:tr>
              <a:tr h="2464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LG X4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297,000</a:t>
                      </a:r>
                      <a:r>
                        <a:rPr lang="ko-KR" altLang="en-US" sz="1400" dirty="0"/>
                        <a:t>원</a:t>
                      </a:r>
                    </a:p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데이터 </a:t>
                      </a:r>
                      <a:r>
                        <a:rPr lang="en-US" altLang="ko-KR" sz="1400" dirty="0"/>
                        <a:t>44,000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43,070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데이터</a:t>
                      </a:r>
                      <a:r>
                        <a:rPr lang="en-US" altLang="ko-KR" sz="1400" dirty="0"/>
                        <a:t>. </a:t>
                      </a:r>
                      <a:r>
                        <a:rPr lang="ko-KR" altLang="en-US" sz="1400" dirty="0"/>
                        <a:t>음성 무제한</a:t>
                      </a:r>
                      <a:r>
                        <a:rPr lang="en-US" altLang="ko-KR" sz="1400" dirty="0"/>
                        <a:t>,</a:t>
                      </a:r>
                      <a:r>
                        <a:rPr lang="ko-KR" altLang="en-US" sz="1400" dirty="0"/>
                        <a:t>문자 기본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7331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85EDFA-DCCD-4C6B-A85E-0E95EEF63352}"/>
              </a:ext>
            </a:extLst>
          </p:cNvPr>
          <p:cNvSpPr txBox="1"/>
          <p:nvPr/>
        </p:nvSpPr>
        <p:spPr>
          <a:xfrm>
            <a:off x="803305" y="1257331"/>
            <a:ext cx="2561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공용 폰 공급가 예시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7D9E1-9928-4D3F-97DD-5E1038FEFB2A}"/>
              </a:ext>
            </a:extLst>
          </p:cNvPr>
          <p:cNvSpPr txBox="1"/>
          <p:nvPr/>
        </p:nvSpPr>
        <p:spPr>
          <a:xfrm>
            <a:off x="1478423" y="3205239"/>
            <a:ext cx="815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* </a:t>
            </a:r>
            <a:r>
              <a:rPr lang="ko-KR" altLang="en-US" sz="1400" b="1" dirty="0"/>
              <a:t>위 공급가는 일부 상품에 대한 예시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공급가는 매월 변동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이며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타 기종 또는 요금제는 별도 문의 바람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FD9373-B18E-4210-A135-306FF49438DA}"/>
              </a:ext>
            </a:extLst>
          </p:cNvPr>
          <p:cNvSpPr txBox="1"/>
          <p:nvPr/>
        </p:nvSpPr>
        <p:spPr>
          <a:xfrm>
            <a:off x="726393" y="3721130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공용 폰 탑재용 기본 </a:t>
            </a:r>
            <a:r>
              <a:rPr lang="en-US" altLang="ko-KR" dirty="0"/>
              <a:t>APP </a:t>
            </a:r>
            <a:r>
              <a:rPr lang="ko-KR" altLang="en-US" dirty="0"/>
              <a:t>가격표</a:t>
            </a: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791976F-43F4-4A87-AB53-7665A6CFF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120453"/>
              </p:ext>
            </p:extLst>
          </p:nvPr>
        </p:nvGraphicFramePr>
        <p:xfrm>
          <a:off x="880216" y="4171654"/>
          <a:ext cx="10735420" cy="2196681"/>
        </p:xfrm>
        <a:graphic>
          <a:graphicData uri="http://schemas.openxmlformats.org/drawingml/2006/table">
            <a:tbl>
              <a:tblPr/>
              <a:tblGrid>
                <a:gridCol w="461475">
                  <a:extLst>
                    <a:ext uri="{9D8B030D-6E8A-4147-A177-3AD203B41FA5}">
                      <a16:colId xmlns:a16="http://schemas.microsoft.com/office/drawing/2014/main" val="1749826106"/>
                    </a:ext>
                  </a:extLst>
                </a:gridCol>
                <a:gridCol w="1880074">
                  <a:extLst>
                    <a:ext uri="{9D8B030D-6E8A-4147-A177-3AD203B41FA5}">
                      <a16:colId xmlns:a16="http://schemas.microsoft.com/office/drawing/2014/main" val="966334319"/>
                    </a:ext>
                  </a:extLst>
                </a:gridCol>
                <a:gridCol w="1367325">
                  <a:extLst>
                    <a:ext uri="{9D8B030D-6E8A-4147-A177-3AD203B41FA5}">
                      <a16:colId xmlns:a16="http://schemas.microsoft.com/office/drawing/2014/main" val="1614809358"/>
                    </a:ext>
                  </a:extLst>
                </a:gridCol>
                <a:gridCol w="3611550">
                  <a:extLst>
                    <a:ext uri="{9D8B030D-6E8A-4147-A177-3AD203B41FA5}">
                      <a16:colId xmlns:a16="http://schemas.microsoft.com/office/drawing/2014/main" val="1950298380"/>
                    </a:ext>
                  </a:extLst>
                </a:gridCol>
                <a:gridCol w="3414996">
                  <a:extLst>
                    <a:ext uri="{9D8B030D-6E8A-4147-A177-3AD203B41FA5}">
                      <a16:colId xmlns:a16="http://schemas.microsoft.com/office/drawing/2014/main" val="3968155846"/>
                    </a:ext>
                  </a:extLst>
                </a:gridCol>
              </a:tblGrid>
              <a:tr h="3530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솔루션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app)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맑은 고딕" panose="020B0503020000020004" pitchFamily="50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646965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공동현관 출입 관리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경비실기 착신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출입문 원격 제어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경비원용 공용 폰 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901150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주차차단기 원격 제어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VoIP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전화 착신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차단기 원격 제어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방문차량 출입제어용 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145568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주차단속 </a:t>
                      </a: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app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만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차량번호 스마트폰 연속 촬영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관리자용 웹서비스 포함 가격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161318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모바일 순찰 </a:t>
                      </a: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app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9,900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  개인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또는 공용 핸드폰용 경비 순찰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APP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순찰 칩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(NFC)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개당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990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992378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그룹 통화</a:t>
                      </a: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무전</a:t>
                      </a: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 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직원 간 원격 회의 또는 경비원 간 무전 기능</a:t>
                      </a: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KT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기업전용 톡 구매 시 무료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762" marR="48762" marT="13481" marB="13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149291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9C3CA1AD-28E3-493F-BA18-8EAFAC496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216" y="4710791"/>
            <a:ext cx="2880529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BCC5DF-F897-4A85-8F48-B924E049DC17}"/>
              </a:ext>
            </a:extLst>
          </p:cNvPr>
          <p:cNvSpPr txBox="1"/>
          <p:nvPr/>
        </p:nvSpPr>
        <p:spPr>
          <a:xfrm>
            <a:off x="940037" y="6452075"/>
            <a:ext cx="1067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</a:t>
            </a:r>
            <a:r>
              <a:rPr lang="ko-KR" altLang="en-US" sz="1400" b="1" dirty="0"/>
              <a:t>결합 방법 </a:t>
            </a:r>
            <a:r>
              <a:rPr lang="en-US" altLang="ko-KR" sz="1400" b="1" dirty="0"/>
              <a:t>– </a:t>
            </a:r>
            <a:r>
              <a:rPr lang="ko-KR" altLang="en-US" sz="1400" b="1" dirty="0"/>
              <a:t>공용 폰 </a:t>
            </a:r>
            <a:r>
              <a:rPr lang="en-US" altLang="ko-KR" sz="1400" b="1" dirty="0"/>
              <a:t>1</a:t>
            </a:r>
            <a:r>
              <a:rPr lang="ko-KR" altLang="en-US" sz="1400" b="1" dirty="0"/>
              <a:t>대로 주차단속과 모바일 순찰 </a:t>
            </a:r>
            <a:r>
              <a:rPr lang="en-US" altLang="ko-KR" sz="1400" b="1" dirty="0"/>
              <a:t>APP</a:t>
            </a:r>
            <a:r>
              <a:rPr lang="ko-KR" altLang="en-US" sz="1400" b="1" dirty="0"/>
              <a:t>을 사용할 경우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➔ 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46,470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+ 20,000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 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+ 9,900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 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= 76,370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월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38473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BFDFD-3390-4240-8DF6-018524146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791" y="3543832"/>
            <a:ext cx="6876288" cy="640080"/>
          </a:xfrm>
        </p:spPr>
        <p:txBody>
          <a:bodyPr>
            <a:noAutofit/>
          </a:bodyPr>
          <a:lstStyle/>
          <a:p>
            <a:r>
              <a:rPr lang="ko-KR" altLang="en-US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감사합니다</a:t>
            </a:r>
            <a:r>
              <a:rPr lang="en-US" altLang="ko-KR" sz="8000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!</a:t>
            </a:r>
            <a:endParaRPr lang="ko-KR" altLang="en-US" sz="8000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089974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</Words>
  <Application>Microsoft Office PowerPoint</Application>
  <PresentationFormat>와이드스크린</PresentationFormat>
  <Paragraphs>146</Paragraphs>
  <Slides>12</Slides>
  <Notes>1</Notes>
  <HiddenSlides>8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굴림</vt:lpstr>
      <vt:lpstr>맑은 고딕</vt:lpstr>
      <vt:lpstr>함초롬바탕</vt:lpstr>
      <vt:lpstr>휴먼편지체</vt:lpstr>
      <vt:lpstr>Arial</vt:lpstr>
      <vt:lpstr>Impact</vt:lpstr>
      <vt:lpstr>Segoe UI</vt:lpstr>
      <vt:lpstr>WelcomeDoc</vt:lpstr>
      <vt:lpstr>            관리사무소 대표 모바일 전화                     공용 폰  소개</vt:lpstr>
      <vt:lpstr>1. 관리사무소 대표 모바일 전화(공용폰) 개요</vt:lpstr>
      <vt:lpstr>2. 관리사무소 대표 모바일 전화(공용 폰)의 용도 </vt:lpstr>
      <vt:lpstr>3. 관리사무소 대표 모바일 전화 – 신개념 통신</vt:lpstr>
      <vt:lpstr>4. 관리사무소 대표 모바일 전화(공용 폰) – 관리 업무용 폰 </vt:lpstr>
      <vt:lpstr>5. 관리사무소 대표 모바일 전화(공용 폰) – 출입 관제 app  </vt:lpstr>
      <vt:lpstr>5-1. 관리사무소 대표 모바일 전화(공용 폰) – 방문 차량 관리  </vt:lpstr>
      <vt:lpstr>6. 경비 업무용 공용 폰 – 주차단속(APP)</vt:lpstr>
      <vt:lpstr>7. 경비 업무용 공용 폰 – 모바일 순찰 APP </vt:lpstr>
      <vt:lpstr>8. 공용 폰의 용도  - 그룹통화( 원격 전화 회의 + 무전 기능)</vt:lpstr>
      <vt:lpstr>9. 공용 폰 공급가</vt:lpstr>
      <vt:lpstr>감사합니다!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23</cp:revision>
  <dcterms:created xsi:type="dcterms:W3CDTF">2020-03-26T12:26:41Z</dcterms:created>
  <dcterms:modified xsi:type="dcterms:W3CDTF">2020-06-08T05:48:27Z</dcterms:modified>
  <cp:version/>
</cp:coreProperties>
</file>